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90" r:id="rId33"/>
    <p:sldId id="289" r:id="rId34"/>
  </p:sldIdLst>
  <p:sldSz cx="12192000" cy="6858000"/>
  <p:notesSz cx="6858000" cy="9144000"/>
  <p:embeddedFontLs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Play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zQTO7RmkANaLYQURsJszm7FOg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B874C4-76EB-4931-A23E-EF76DDAF9235}">
  <a:tblStyle styleId="{7FB874C4-76EB-4931-A23E-EF76DDAF9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E2FC01-C5EB-4E36-82EF-FF903CEEF597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C4C7EE-D7D4-4F03-A433-B84DE0DFB65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afa25c2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3afa25c2b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3afa25c2b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fa25c2b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33afa25c2b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3afa25c2b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afa25c2b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33afa25c2bd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3afa25c2bd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353f72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4353f72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>
          <a:extLst>
            <a:ext uri="{FF2B5EF4-FFF2-40B4-BE49-F238E27FC236}">
              <a16:creationId xmlns:a16="http://schemas.microsoft.com/office/drawing/2014/main" id="{F99A7201-C2F5-7952-94DE-5FC00C24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353f7243c_0_0:notes">
            <a:extLst>
              <a:ext uri="{FF2B5EF4-FFF2-40B4-BE49-F238E27FC236}">
                <a16:creationId xmlns:a16="http://schemas.microsoft.com/office/drawing/2014/main" id="{7AAA8C1B-9C6C-475A-7A87-BBE4FD35CB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4353f7243c_0_0:notes">
            <a:extLst>
              <a:ext uri="{FF2B5EF4-FFF2-40B4-BE49-F238E27FC236}">
                <a16:creationId xmlns:a16="http://schemas.microsoft.com/office/drawing/2014/main" id="{3F408D80-34CE-525E-1BD4-84D7E02DB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681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4353f7243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34353f724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4353f7243c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4353f7243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6EDE75F4-D6B4-82EA-DF00-EBE138F5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>
            <a:extLst>
              <a:ext uri="{FF2B5EF4-FFF2-40B4-BE49-F238E27FC236}">
                <a16:creationId xmlns:a16="http://schemas.microsoft.com/office/drawing/2014/main" id="{59761276-1D00-6CF3-BEDB-4945034883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0:notes">
            <a:extLst>
              <a:ext uri="{FF2B5EF4-FFF2-40B4-BE49-F238E27FC236}">
                <a16:creationId xmlns:a16="http://schemas.microsoft.com/office/drawing/2014/main" id="{76AF5043-F9EB-7EE0-45E1-337B6F5BC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698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B0537EA7-0BAF-5B4F-D8CC-EB516A8E8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>
            <a:extLst>
              <a:ext uri="{FF2B5EF4-FFF2-40B4-BE49-F238E27FC236}">
                <a16:creationId xmlns:a16="http://schemas.microsoft.com/office/drawing/2014/main" id="{051F3E53-810C-6BFF-303A-21EFAE6C6F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0:notes">
            <a:extLst>
              <a:ext uri="{FF2B5EF4-FFF2-40B4-BE49-F238E27FC236}">
                <a16:creationId xmlns:a16="http://schemas.microsoft.com/office/drawing/2014/main" id="{67013A2E-2B14-74B8-9703-6BFD18BF1A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028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187C1BB2-1BDC-62E6-CBFC-6EC08FF29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>
            <a:extLst>
              <a:ext uri="{FF2B5EF4-FFF2-40B4-BE49-F238E27FC236}">
                <a16:creationId xmlns:a16="http://schemas.microsoft.com/office/drawing/2014/main" id="{F80A3D06-8219-4C91-065D-9536E85C9F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0:notes">
            <a:extLst>
              <a:ext uri="{FF2B5EF4-FFF2-40B4-BE49-F238E27FC236}">
                <a16:creationId xmlns:a16="http://schemas.microsoft.com/office/drawing/2014/main" id="{CA458B1A-1710-B444-107E-8BB80AC16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873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940F9F99-0998-FE35-7E92-A1EADA39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>
            <a:extLst>
              <a:ext uri="{FF2B5EF4-FFF2-40B4-BE49-F238E27FC236}">
                <a16:creationId xmlns:a16="http://schemas.microsoft.com/office/drawing/2014/main" id="{EE95519C-CA56-55BB-9B56-B879A959E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0:notes">
            <a:extLst>
              <a:ext uri="{FF2B5EF4-FFF2-40B4-BE49-F238E27FC236}">
                <a16:creationId xmlns:a16="http://schemas.microsoft.com/office/drawing/2014/main" id="{1363FCC6-6BA2-7F22-F85C-4F03A54015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56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5b4691e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435b4691e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5b4691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435b4691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</a:rPr>
              <a:t>CUENTA PÚBLICA 2024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921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>
                <a:solidFill>
                  <a:srgbClr val="FFFFFF"/>
                </a:solidFill>
              </a:rPr>
              <a:t>ESTABLECIMIENTO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>
                <a:solidFill>
                  <a:srgbClr val="FFFFFF"/>
                </a:solidFill>
              </a:rPr>
              <a:t>Escuela Reyes Católicos 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 descr="Un letrero de color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559" y="2665353"/>
            <a:ext cx="3737164" cy="15415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7F7F7F"/>
                </a:solidFill>
              </a:rPr>
              <a:t>cuenta pública 2024  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07" y="153749"/>
            <a:ext cx="1057895" cy="132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3943349" y="47525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/>
          <p:nvPr/>
        </p:nvSpPr>
        <p:spPr>
          <a:xfrm rot="6097846">
            <a:off x="-740133" y="1895923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967" y="1761212"/>
            <a:ext cx="5225510" cy="437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760296"/>
            <a:ext cx="5487166" cy="43738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0;p6">
            <a:extLst>
              <a:ext uri="{FF2B5EF4-FFF2-40B4-BE49-F238E27FC236}">
                <a16:creationId xmlns:a16="http://schemas.microsoft.com/office/drawing/2014/main" id="{F9D61EE6-C245-381F-ECB7-BC9D758EF61E}"/>
              </a:ext>
            </a:extLst>
          </p:cNvPr>
          <p:cNvSpPr txBox="1">
            <a:spLocks/>
          </p:cNvSpPr>
          <p:nvPr/>
        </p:nvSpPr>
        <p:spPr>
          <a:xfrm>
            <a:off x="368454" y="134940"/>
            <a:ext cx="11823546" cy="96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FFFFFF"/>
              </a:buClr>
              <a:buSzPts val="4000"/>
            </a:pPr>
            <a:r>
              <a:rPr lang="es-CL" dirty="0">
                <a:solidFill>
                  <a:srgbClr val="FFFFFF"/>
                </a:solidFill>
              </a:rPr>
              <a:t>Resultados </a:t>
            </a:r>
            <a:r>
              <a:rPr lang="es-CL">
                <a:solidFill>
                  <a:srgbClr val="FFFFFF"/>
                </a:solidFill>
              </a:rPr>
              <a:t>SIMCE 6° </a:t>
            </a:r>
            <a:r>
              <a:rPr lang="es-CL" dirty="0">
                <a:solidFill>
                  <a:srgbClr val="FFFFFF"/>
                </a:solidFill>
              </a:rPr>
              <a:t>LENGUAJE</a:t>
            </a:r>
            <a:endParaRPr lang="es-CL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8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3997190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505898" y="342188"/>
            <a:ext cx="11019352" cy="85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>
                <a:solidFill>
                  <a:srgbClr val="FFFFFF"/>
                </a:solidFill>
              </a:rPr>
              <a:t>Resultados SIMCE 4° MATEMÁTICA</a:t>
            </a:r>
            <a:endParaRPr dirty="0"/>
          </a:p>
        </p:txBody>
      </p:sp>
      <p:sp>
        <p:nvSpPr>
          <p:cNvPr id="217" name="Google Shape;21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 dirty="0"/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998" y="1580478"/>
            <a:ext cx="5355151" cy="46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8662" y="1580476"/>
            <a:ext cx="5488987" cy="477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9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189676" y="174115"/>
            <a:ext cx="12088049" cy="67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>
                <a:solidFill>
                  <a:srgbClr val="FFFFFF"/>
                </a:solidFill>
              </a:rPr>
              <a:t>Resultados SIMCE 6°  MATEMÁTICA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676" y="1597290"/>
            <a:ext cx="5541474" cy="429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597290"/>
            <a:ext cx="5906324" cy="429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0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4031974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335314" y="170166"/>
            <a:ext cx="10237436" cy="72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s-CL" sz="4000" b="1" dirty="0">
                <a:solidFill>
                  <a:schemeClr val="bg1"/>
                </a:solidFill>
              </a:rPr>
              <a:t>Resultados SIMCE 4° y 6°  IDPS</a:t>
            </a:r>
            <a:r>
              <a:rPr lang="es-MX" b="1" i="0" dirty="0">
                <a:solidFill>
                  <a:schemeClr val="bg1"/>
                </a:solidFill>
                <a:effectLst/>
                <a:latin typeface="gobCL-Bold"/>
              </a:rPr>
              <a:t> indicadores de desarrollo personal y social</a:t>
            </a:r>
            <a:br>
              <a:rPr lang="es-MX" b="1" i="0" dirty="0">
                <a:solidFill>
                  <a:srgbClr val="333333"/>
                </a:solidFill>
                <a:effectLst/>
                <a:latin typeface="gobCL-Bold"/>
              </a:rPr>
            </a:br>
            <a:endParaRPr dirty="0"/>
          </a:p>
        </p:txBody>
      </p:sp>
      <p:sp>
        <p:nvSpPr>
          <p:cNvPr id="244" name="Google Shape;24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09" y="2258579"/>
            <a:ext cx="5405316" cy="442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037" y="2258580"/>
            <a:ext cx="5778824" cy="442925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>
            <a:off x="9610465" y="823611"/>
            <a:ext cx="2414726" cy="1631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ambos niveles evaluados los IDPS fueron al alza, particularmente en sexto año. 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1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>
            <a:spLocks noGrp="1"/>
          </p:cNvSpPr>
          <p:nvPr>
            <p:ph type="title"/>
          </p:nvPr>
        </p:nvSpPr>
        <p:spPr>
          <a:xfrm>
            <a:off x="47340" y="1397812"/>
            <a:ext cx="3010185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>
                <a:solidFill>
                  <a:srgbClr val="FFFFFF"/>
                </a:solidFill>
              </a:rPr>
              <a:t>Resultados DIA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>
                <a:solidFill>
                  <a:srgbClr val="FFFFFF"/>
                </a:solidFill>
              </a:rPr>
              <a:t>CIERRE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>
                <a:solidFill>
                  <a:srgbClr val="FFFFFF"/>
                </a:solidFill>
              </a:rPr>
              <a:t>Lectura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>
                <a:solidFill>
                  <a:srgbClr val="FFFFFF"/>
                </a:solidFill>
              </a:rPr>
              <a:t>Matemática</a:t>
            </a:r>
            <a:endParaRPr dirty="0"/>
          </a:p>
        </p:txBody>
      </p:sp>
      <p:sp>
        <p:nvSpPr>
          <p:cNvPr id="260" name="Google Shape;2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3225" y="66675"/>
            <a:ext cx="9201435" cy="6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afa25c2bd_0_0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3afa25c2bd_0_0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3afa25c2bd_0_0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33afa25c2bd_0_0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3" r="1489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3afa25c2bd_0_0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3afa25c2bd_0_0"/>
          <p:cNvSpPr txBox="1">
            <a:spLocks noGrp="1"/>
          </p:cNvSpPr>
          <p:nvPr>
            <p:ph type="title"/>
          </p:nvPr>
        </p:nvSpPr>
        <p:spPr>
          <a:xfrm>
            <a:off x="242650" y="2749750"/>
            <a:ext cx="37980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Resultados DIA</a:t>
            </a:r>
            <a:br>
              <a:rPr lang="es-CL" sz="4000">
                <a:solidFill>
                  <a:srgbClr val="FFFFFF"/>
                </a:solidFill>
              </a:rPr>
            </a:br>
            <a:r>
              <a:rPr lang="es-CL" sz="4000">
                <a:solidFill>
                  <a:srgbClr val="FFFFFF"/>
                </a:solidFill>
              </a:rPr>
              <a:t>CIERRE</a:t>
            </a:r>
            <a:br>
              <a:rPr lang="es-CL" sz="4000">
                <a:solidFill>
                  <a:srgbClr val="FFFFFF"/>
                </a:solidFill>
              </a:rPr>
            </a:br>
            <a:r>
              <a:rPr lang="es-CL" sz="4000">
                <a:solidFill>
                  <a:srgbClr val="FFFFFF"/>
                </a:solidFill>
              </a:rPr>
              <a:t>Socioemocional</a:t>
            </a:r>
            <a:endParaRPr/>
          </a:p>
        </p:txBody>
      </p:sp>
      <p:sp>
        <p:nvSpPr>
          <p:cNvPr id="273" name="Google Shape;273;g33afa25c2bd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274" name="Google Shape;274;g33afa25c2b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561" y="136550"/>
            <a:ext cx="8048664" cy="65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afa25c2bd_0_1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3afa25c2bd_0_13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3afa25c2bd_0_13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33afa25c2bd_0_13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3" r="1489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3afa25c2bd_0_13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3afa25c2bd_0_13"/>
          <p:cNvSpPr txBox="1">
            <a:spLocks noGrp="1"/>
          </p:cNvSpPr>
          <p:nvPr>
            <p:ph type="title"/>
          </p:nvPr>
        </p:nvSpPr>
        <p:spPr>
          <a:xfrm>
            <a:off x="242650" y="2749750"/>
            <a:ext cx="37980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Resultados DIA</a:t>
            </a:r>
            <a:br>
              <a:rPr lang="es-CL" sz="4000">
                <a:solidFill>
                  <a:srgbClr val="FFFFFF"/>
                </a:solidFill>
              </a:rPr>
            </a:br>
            <a:r>
              <a:rPr lang="es-CL" sz="4000">
                <a:solidFill>
                  <a:srgbClr val="FFFFFF"/>
                </a:solidFill>
              </a:rPr>
              <a:t>CIERRE</a:t>
            </a:r>
            <a:br>
              <a:rPr lang="es-CL" sz="4000">
                <a:solidFill>
                  <a:srgbClr val="FFFFFF"/>
                </a:solidFill>
              </a:rPr>
            </a:br>
            <a:r>
              <a:rPr lang="es-CL" sz="4000">
                <a:solidFill>
                  <a:srgbClr val="FFFFFF"/>
                </a:solidFill>
              </a:rPr>
              <a:t>Socioemocional</a:t>
            </a:r>
            <a:endParaRPr/>
          </a:p>
        </p:txBody>
      </p:sp>
      <p:sp>
        <p:nvSpPr>
          <p:cNvPr id="286" name="Google Shape;286;g33afa25c2bd_0_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287" name="Google Shape;287;g33afa25c2bd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7048500" cy="6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afa25c2bd_0_26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33afa25c2bd_0_26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3afa25c2bd_0_26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33afa25c2bd_0_26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3" r="1489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3afa25c2bd_0_26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3afa25c2bd_0_26"/>
          <p:cNvSpPr txBox="1">
            <a:spLocks noGrp="1"/>
          </p:cNvSpPr>
          <p:nvPr>
            <p:ph type="title"/>
          </p:nvPr>
        </p:nvSpPr>
        <p:spPr>
          <a:xfrm>
            <a:off x="242650" y="2749750"/>
            <a:ext cx="37980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Resultados DIA</a:t>
            </a:r>
            <a:br>
              <a:rPr lang="es-CL" sz="4000">
                <a:solidFill>
                  <a:srgbClr val="FFFFFF"/>
                </a:solidFill>
              </a:rPr>
            </a:br>
            <a:r>
              <a:rPr lang="es-CL" sz="4000">
                <a:solidFill>
                  <a:srgbClr val="FFFFFF"/>
                </a:solidFill>
              </a:rPr>
              <a:t>CIERRE</a:t>
            </a:r>
            <a:br>
              <a:rPr lang="es-CL" sz="4000">
                <a:solidFill>
                  <a:srgbClr val="FFFFFF"/>
                </a:solidFill>
              </a:rPr>
            </a:br>
            <a:r>
              <a:rPr lang="es-CL" sz="4000">
                <a:solidFill>
                  <a:srgbClr val="FFFFFF"/>
                </a:solidFill>
              </a:rPr>
              <a:t>Socioemocional</a:t>
            </a:r>
            <a:endParaRPr/>
          </a:p>
        </p:txBody>
      </p:sp>
      <p:sp>
        <p:nvSpPr>
          <p:cNvPr id="299" name="Google Shape;299;g33afa25c2bd_0_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300" name="Google Shape;300;g33afa25c2bd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0"/>
            <a:ext cx="6953250" cy="67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3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3"/>
          <p:cNvSpPr/>
          <p:nvPr/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lay"/>
              <a:buNone/>
            </a:pPr>
            <a:r>
              <a:rPr lang="es-CL" sz="32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PLAN DE MEJORAMIENTO EDUCATIVO (PME)</a:t>
            </a:r>
            <a:endParaRPr/>
          </a:p>
        </p:txBody>
      </p:sp>
      <p:sp>
        <p:nvSpPr>
          <p:cNvPr id="323" name="Google Shape;323;p13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921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3" descr="Daily Calend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874" y="2108877"/>
            <a:ext cx="2654533" cy="26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4"/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4"/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4"/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4"/>
          <p:cNvSpPr/>
          <p:nvPr/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4"/>
          <p:cNvSpPr/>
          <p:nvPr/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4"/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250825" y="778545"/>
            <a:ext cx="6714699" cy="31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/>
          </a:p>
        </p:txBody>
      </p:sp>
      <p:sp>
        <p:nvSpPr>
          <p:cNvPr id="339" name="Google Shape;339;p14"/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graphicFrame>
        <p:nvGraphicFramePr>
          <p:cNvPr id="341" name="Google Shape;341;p14"/>
          <p:cNvGraphicFramePr/>
          <p:nvPr>
            <p:extLst>
              <p:ext uri="{D42A27DB-BD31-4B8C-83A1-F6EECF244321}">
                <p14:modId xmlns:p14="http://schemas.microsoft.com/office/powerpoint/2010/main" val="851822540"/>
              </p:ext>
            </p:extLst>
          </p:nvPr>
        </p:nvGraphicFramePr>
        <p:xfrm>
          <a:off x="247347" y="619126"/>
          <a:ext cx="11382678" cy="57271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9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6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Dimensión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Gestión Pedagógica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Liderazgo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Convivencia Escolar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Gestión de Recursos</a:t>
                      </a:r>
                      <a:endParaRPr sz="24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8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Acciones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5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2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4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5</a:t>
                      </a:r>
                      <a:endParaRPr sz="36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 dirty="0"/>
                        <a:t>Porcentaje de cumplimiento</a:t>
                      </a:r>
                      <a:endParaRPr sz="24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100%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87%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93,75%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100%</a:t>
                      </a:r>
                      <a:endParaRPr sz="36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3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Resultado implementación de estrategia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81%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74,5%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/>
                        <a:t>79,38%</a:t>
                      </a:r>
                      <a:endParaRPr sz="36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600" b="1" dirty="0"/>
                        <a:t>81%</a:t>
                      </a:r>
                      <a:endParaRPr sz="3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0"/>
                </a:srgbClr>
              </a:gs>
              <a:gs pos="100000">
                <a:srgbClr val="156082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10980"/>
                </a:srgbClr>
              </a:gs>
              <a:gs pos="100000">
                <a:srgbClr val="156082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BIENVENIDA DEL CONSEJO 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5966540" y="649480"/>
            <a:ext cx="6233602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400" i="1" dirty="0"/>
              <a:t>Estamento Estudiantes </a:t>
            </a:r>
            <a:endParaRPr sz="3200"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400" i="1" dirty="0"/>
              <a:t>Estamento Docentes</a:t>
            </a:r>
            <a:endParaRPr sz="3200"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400" i="1" dirty="0"/>
              <a:t>Estamento  Apoderados </a:t>
            </a:r>
            <a:endParaRPr sz="3200"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400" i="1" dirty="0"/>
              <a:t>Estamento Asistentes de la Educación </a:t>
            </a:r>
            <a:endParaRPr sz="3200"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400" i="1" dirty="0"/>
              <a:t>Dirección del Establecimiento </a:t>
            </a:r>
            <a:endParaRPr sz="3200"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400" i="1" dirty="0"/>
              <a:t>Representante Sostenedor </a:t>
            </a:r>
            <a:endParaRPr sz="32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CL" sz="2000" dirty="0"/>
              <a:t> </a:t>
            </a:r>
            <a:endParaRPr dirty="0"/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0C0C0C"/>
                </a:solidFill>
              </a:rPr>
              <a:t>cuenta pública 2024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5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5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5" descr="Fórmulas matemáticas complejas en una pizarra"/>
          <p:cNvPicPr preferRelativeResize="0"/>
          <p:nvPr/>
        </p:nvPicPr>
        <p:blipFill rotWithShape="1">
          <a:blip r:embed="rId3">
            <a:alphaModFix/>
          </a:blip>
          <a:srcRect l="13366" r="-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5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5"/>
          <p:cNvSpPr txBox="1"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Convivencia Educativa </a:t>
            </a:r>
            <a:endParaRPr/>
          </a:p>
        </p:txBody>
      </p:sp>
      <p:sp>
        <p:nvSpPr>
          <p:cNvPr id="353" name="Google Shape;35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353f7243c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4353f7243c_0_0"/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4353f7243c_0_0"/>
          <p:cNvSpPr/>
          <p:nvPr/>
        </p:nvSpPr>
        <p:spPr>
          <a:xfrm rot="10800000" flipH="1">
            <a:off x="441959" y="-129"/>
            <a:ext cx="11772300" cy="6868200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4353f7243c_0_0"/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34353f7243c_0_0"/>
          <p:cNvSpPr/>
          <p:nvPr/>
        </p:nvSpPr>
        <p:spPr>
          <a:xfrm flipH="1">
            <a:off x="-15994" y="-3"/>
            <a:ext cx="122337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15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34353f7243c_0_0"/>
          <p:cNvSpPr txBox="1">
            <a:spLocks noGrp="1"/>
          </p:cNvSpPr>
          <p:nvPr>
            <p:ph type="title"/>
          </p:nvPr>
        </p:nvSpPr>
        <p:spPr>
          <a:xfrm>
            <a:off x="243050" y="211750"/>
            <a:ext cx="3932100" cy="45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CL" sz="2460" dirty="0">
                <a:solidFill>
                  <a:schemeClr val="lt1"/>
                </a:solidFill>
              </a:rPr>
              <a:t>Convivencia Escolar</a:t>
            </a:r>
            <a:r>
              <a:rPr lang="es-CL" sz="2060" dirty="0">
                <a:solidFill>
                  <a:schemeClr val="lt1"/>
                </a:solidFill>
              </a:rPr>
              <a:t> </a:t>
            </a:r>
            <a:endParaRPr sz="2060" dirty="0">
              <a:solidFill>
                <a:schemeClr val="lt1"/>
              </a:solidFill>
            </a:endParaRPr>
          </a:p>
        </p:txBody>
      </p:sp>
      <p:sp>
        <p:nvSpPr>
          <p:cNvPr id="364" name="Google Shape;364;g34353f7243c_0_0"/>
          <p:cNvSpPr/>
          <p:nvPr/>
        </p:nvSpPr>
        <p:spPr>
          <a:xfrm flipH="1">
            <a:off x="-93" y="4490110"/>
            <a:ext cx="12217800" cy="23781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4353f7243c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sp>
        <p:nvSpPr>
          <p:cNvPr id="366" name="Google Shape;366;g34353f7243c_0_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/>
          </a:p>
        </p:txBody>
      </p:sp>
      <p:sp>
        <p:nvSpPr>
          <p:cNvPr id="367" name="Google Shape;367;g34353f7243c_0_0"/>
          <p:cNvSpPr txBox="1">
            <a:spLocks noGrp="1"/>
          </p:cNvSpPr>
          <p:nvPr>
            <p:ph type="body" idx="2"/>
          </p:nvPr>
        </p:nvSpPr>
        <p:spPr>
          <a:xfrm>
            <a:off x="243050" y="987425"/>
            <a:ext cx="4708800" cy="5667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CL" sz="24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Play"/>
                <a:sym typeface="Play"/>
              </a:rPr>
              <a:t>En el año 2024, el equipo de convivencia escolar realizó un trabajo orientado a atender las necesidades tanto de los estudiantes como de los apoderados/as a lo largo de todo el año, se llevaron a cabo diversas acciones que abarcaban desde la atención directa a los estudiantes en situaciones de conflicto hasta intervenciones preventivas para promover un ambiente de convivencia armónica y respetuosa.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8" name="Google Shape;368;g34353f7243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759" y="211750"/>
            <a:ext cx="6427691" cy="55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>
          <a:extLst>
            <a:ext uri="{FF2B5EF4-FFF2-40B4-BE49-F238E27FC236}">
              <a16:creationId xmlns:a16="http://schemas.microsoft.com/office/drawing/2014/main" id="{9557CC51-CED5-2560-A2AD-18A67552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353f7243c_0_0">
            <a:extLst>
              <a:ext uri="{FF2B5EF4-FFF2-40B4-BE49-F238E27FC236}">
                <a16:creationId xmlns:a16="http://schemas.microsoft.com/office/drawing/2014/main" id="{46D1A423-A469-7248-362E-F94574154B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4353f7243c_0_0">
            <a:extLst>
              <a:ext uri="{FF2B5EF4-FFF2-40B4-BE49-F238E27FC236}">
                <a16:creationId xmlns:a16="http://schemas.microsoft.com/office/drawing/2014/main" id="{D889ED07-3EB4-47BC-8611-AF10B1264781}"/>
              </a:ext>
            </a:extLst>
          </p:cNvPr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4353f7243c_0_0">
            <a:extLst>
              <a:ext uri="{FF2B5EF4-FFF2-40B4-BE49-F238E27FC236}">
                <a16:creationId xmlns:a16="http://schemas.microsoft.com/office/drawing/2014/main" id="{62146629-F5C5-C91A-1F74-182D94CBCADC}"/>
              </a:ext>
            </a:extLst>
          </p:cNvPr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34353f7243c_0_0">
            <a:extLst>
              <a:ext uri="{FF2B5EF4-FFF2-40B4-BE49-F238E27FC236}">
                <a16:creationId xmlns:a16="http://schemas.microsoft.com/office/drawing/2014/main" id="{99F6A602-48CB-D8BF-7822-FFF97D6B8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050" y="427500"/>
            <a:ext cx="3932100" cy="917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CL" sz="2460">
                <a:solidFill>
                  <a:schemeClr val="lt1"/>
                </a:solidFill>
              </a:rPr>
              <a:t>Convivencia Escolar</a:t>
            </a:r>
            <a:r>
              <a:rPr lang="es-CL" sz="2060">
                <a:solidFill>
                  <a:schemeClr val="lt1"/>
                </a:solidFill>
              </a:rPr>
              <a:t> </a:t>
            </a:r>
            <a:endParaRPr sz="2060">
              <a:solidFill>
                <a:schemeClr val="lt1"/>
              </a:solidFill>
            </a:endParaRPr>
          </a:p>
        </p:txBody>
      </p:sp>
      <p:sp>
        <p:nvSpPr>
          <p:cNvPr id="364" name="Google Shape;364;g34353f7243c_0_0">
            <a:extLst>
              <a:ext uri="{FF2B5EF4-FFF2-40B4-BE49-F238E27FC236}">
                <a16:creationId xmlns:a16="http://schemas.microsoft.com/office/drawing/2014/main" id="{EE5B77B8-12D2-A74F-81B8-C7E317E096D3}"/>
              </a:ext>
            </a:extLst>
          </p:cNvPr>
          <p:cNvSpPr/>
          <p:nvPr/>
        </p:nvSpPr>
        <p:spPr>
          <a:xfrm flipH="1">
            <a:off x="-93" y="4490110"/>
            <a:ext cx="12217800" cy="23781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4353f7243c_0_0">
            <a:extLst>
              <a:ext uri="{FF2B5EF4-FFF2-40B4-BE49-F238E27FC236}">
                <a16:creationId xmlns:a16="http://schemas.microsoft.com/office/drawing/2014/main" id="{2D392F70-BC3E-B944-24DA-778ACAF0C80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sp>
        <p:nvSpPr>
          <p:cNvPr id="367" name="Google Shape;367;g34353f7243c_0_0">
            <a:extLst>
              <a:ext uri="{FF2B5EF4-FFF2-40B4-BE49-F238E27FC236}">
                <a16:creationId xmlns:a16="http://schemas.microsoft.com/office/drawing/2014/main" id="{4E97DE9D-C5D2-9DCF-E2E0-F6DC275BBB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43050" y="1781300"/>
            <a:ext cx="4708800" cy="487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MX" sz="2060" dirty="0">
                <a:solidFill>
                  <a:schemeClr val="lt1"/>
                </a:solidFill>
                <a:latin typeface="Play"/>
                <a:sym typeface="Play"/>
              </a:rPr>
              <a:t>A</a:t>
            </a:r>
            <a:r>
              <a:rPr lang="es-CL" sz="2060" dirty="0">
                <a:solidFill>
                  <a:schemeClr val="lt1"/>
                </a:solidFill>
                <a:latin typeface="Play"/>
                <a:sym typeface="Play"/>
              </a:rPr>
              <a:t>CCIONES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lang="es-CL" sz="2060" dirty="0">
              <a:solidFill>
                <a:schemeClr val="lt1"/>
              </a:solidFill>
              <a:latin typeface="Play"/>
              <a:sym typeface="Play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Intervenciones preventivas en buen trato y reglamento interno.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Talleres dirigidos a padres y madres en relaciones afectivas.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Recreos entretenidos.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Equipos de aula por ciclos para abordar Desregulación emocional y conductual. 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Talleres de autocuidado para funcionarios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 Incorporación de objetivos de convivencia escolar a la planificación.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</a:pPr>
            <a:endParaRPr lang="es-MX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</a:pPr>
            <a:endParaRPr lang="es-MX"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AD70A9-D1F0-22B6-35BE-B2A1C385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25" y="128900"/>
            <a:ext cx="6525900" cy="65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4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16" descr="Representación en 3D de piezas de juego atadas con una cuerda"/>
          <p:cNvPicPr preferRelativeResize="0"/>
          <p:nvPr/>
        </p:nvPicPr>
        <p:blipFill rotWithShape="1">
          <a:blip r:embed="rId3">
            <a:alphaModFix/>
          </a:blip>
          <a:srcRect r="10990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6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Programa de Inclusión Escolar (PIE)</a:t>
            </a:r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7"/>
          <p:cNvSpPr/>
          <p:nvPr/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7"/>
          <p:cNvSpPr/>
          <p:nvPr/>
        </p:nvSpPr>
        <p:spPr>
          <a:xfrm rot="-7611409">
            <a:off x="7897613" y="684022"/>
            <a:ext cx="5330585" cy="5218721"/>
          </a:xfrm>
          <a:custGeom>
            <a:avLst/>
            <a:gdLst/>
            <a:ahLst/>
            <a:cxnLst/>
            <a:rect l="l" t="t" r="r" b="b"/>
            <a:pathLst>
              <a:path w="5330585" h="5218721" extrusionOk="0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7"/>
          <p:cNvSpPr/>
          <p:nvPr/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/>
          <p:nvPr/>
        </p:nvSpPr>
        <p:spPr>
          <a:xfrm rot="10800000">
            <a:off x="58664" y="56342"/>
            <a:ext cx="12179371" cy="640079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842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 txBox="1"/>
          <p:nvPr/>
        </p:nvSpPr>
        <p:spPr>
          <a:xfrm>
            <a:off x="5912067" y="368418"/>
            <a:ext cx="6098958" cy="6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∙"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Durante el año, el </a:t>
            </a:r>
            <a:r>
              <a:rPr lang="es-C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100% de los estudiantes </a:t>
            </a: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fueron postulados al programa de integración escolar (PIE) recibieron atención de parte de educadora diferencial tanto en aula común como en aula de recursos de acuerdo a normativa establecida.</a:t>
            </a:r>
            <a:endParaRPr sz="1800" dirty="0"/>
          </a:p>
          <a:p>
            <a:pPr marL="342900" marR="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∙"/>
            </a:pPr>
            <a:r>
              <a:rPr lang="es-CL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Además, todos los estudiantes tuvieron acceso al apoyo profesional de un equipo especializado, que incluyó psicóloga, fonoaudióloga, y terapeuta ocupacional. Este equipo brindó asistencia personalizada en el aula común y en el aula de recursos, asegurando una atención integral y adecuada a las necesidades específicas de cada estudiante</a:t>
            </a: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2" name="Google Shape;3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6" y="273629"/>
            <a:ext cx="5819996" cy="569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 rot="-7611409">
            <a:off x="7897613" y="684022"/>
            <a:ext cx="5330585" cy="5218721"/>
          </a:xfrm>
          <a:custGeom>
            <a:avLst/>
            <a:gdLst/>
            <a:ahLst/>
            <a:cxnLst/>
            <a:rect l="l" t="t" r="r" b="b"/>
            <a:pathLst>
              <a:path w="5330585" h="5218721" extrusionOk="0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 rot="10800000">
            <a:off x="-120728" y="-1826514"/>
            <a:ext cx="12179371" cy="640079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842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s-CL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sp>
        <p:nvSpPr>
          <p:cNvPr id="404" name="Google Shape;404;p18"/>
          <p:cNvSpPr/>
          <p:nvPr/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/>
          <p:nvPr/>
        </p:nvSpPr>
        <p:spPr>
          <a:xfrm>
            <a:off x="5212968" y="822033"/>
            <a:ext cx="609895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s-CL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Asimismo, se llevaron a cabo diversos talleres de desarrollo de habilidades tanto académicas como sociales, los cuales fueron diseñados para fomentar el crecimiento integral de los estudiantes mejorando sus competencias cognitivas, emocionales y social.</a:t>
            </a:r>
            <a:endParaRPr sz="1800"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•Se llevaron a cabo reuniones colaborativas semanales con los profesores jefes de curso, con el objetivo de planificar de manera conjunta las clases, compartir estrategias pedagógicas efectivas y trabajar en la preparación y adecuación de evaluaciones y trabajos académicos.</a:t>
            </a:r>
            <a:endParaRPr sz="1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18" descr="Representación en 3D de piezas de juego atadas con una cuerda"/>
          <p:cNvPicPr preferRelativeResize="0"/>
          <p:nvPr/>
        </p:nvPicPr>
        <p:blipFill rotWithShape="1">
          <a:blip r:embed="rId3">
            <a:alphaModFix/>
          </a:blip>
          <a:srcRect r="10990" b="-2"/>
          <a:stretch/>
        </p:blipFill>
        <p:spPr>
          <a:xfrm>
            <a:off x="345488" y="2570713"/>
            <a:ext cx="3924654" cy="330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 rot="-7611409">
            <a:off x="7897613" y="684022"/>
            <a:ext cx="5330585" cy="5218721"/>
          </a:xfrm>
          <a:custGeom>
            <a:avLst/>
            <a:gdLst/>
            <a:ahLst/>
            <a:cxnLst/>
            <a:rect l="l" t="t" r="r" b="b"/>
            <a:pathLst>
              <a:path w="5330585" h="5218721" extrusionOk="0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 txBox="1">
            <a:spLocks noGrp="1"/>
          </p:cNvSpPr>
          <p:nvPr>
            <p:ph type="title"/>
          </p:nvPr>
        </p:nvSpPr>
        <p:spPr>
          <a:xfrm>
            <a:off x="4221803" y="1201002"/>
            <a:ext cx="7208197" cy="277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Talleres/ Extensión </a:t>
            </a:r>
            <a:endParaRPr dirty="0"/>
          </a:p>
        </p:txBody>
      </p:sp>
      <p:sp>
        <p:nvSpPr>
          <p:cNvPr id="417" name="Google Shape;417;p19"/>
          <p:cNvSpPr/>
          <p:nvPr/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4353f7243c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4353f7243c_1_0"/>
          <p:cNvSpPr/>
          <p:nvPr/>
        </p:nvSpPr>
        <p:spPr>
          <a:xfrm rot="10800000"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2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34353f7243c_1_0"/>
          <p:cNvSpPr/>
          <p:nvPr/>
        </p:nvSpPr>
        <p:spPr>
          <a:xfrm rot="-7612194">
            <a:off x="7896769" y="683910"/>
            <a:ext cx="5330585" cy="5218721"/>
          </a:xfrm>
          <a:custGeom>
            <a:avLst/>
            <a:gdLst/>
            <a:ahLst/>
            <a:cxnLst/>
            <a:rect l="l" t="t" r="r" b="b"/>
            <a:pathLst>
              <a:path w="5330585" h="5218721" extrusionOk="0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3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4353f7243c_1_0"/>
          <p:cNvSpPr/>
          <p:nvPr/>
        </p:nvSpPr>
        <p:spPr>
          <a:xfrm rot="10800000" flipH="1">
            <a:off x="0" y="90"/>
            <a:ext cx="12165900" cy="44808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15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4353f7243c_1_0"/>
          <p:cNvSpPr/>
          <p:nvPr/>
        </p:nvSpPr>
        <p:spPr>
          <a:xfrm rot="10800000">
            <a:off x="12593" y="-6"/>
            <a:ext cx="12179400" cy="64008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4353f7243c_1_0"/>
          <p:cNvSpPr txBox="1">
            <a:spLocks noGrp="1"/>
          </p:cNvSpPr>
          <p:nvPr>
            <p:ph type="title"/>
          </p:nvPr>
        </p:nvSpPr>
        <p:spPr>
          <a:xfrm>
            <a:off x="2707925" y="328326"/>
            <a:ext cx="72081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b="1">
                <a:solidFill>
                  <a:schemeClr val="lt1"/>
                </a:solidFill>
              </a:rPr>
              <a:t>Talleres de Extensión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29" name="Google Shape;429;g34353f7243c_1_0"/>
          <p:cNvSpPr/>
          <p:nvPr/>
        </p:nvSpPr>
        <p:spPr>
          <a:xfrm>
            <a:off x="432461" y="0"/>
            <a:ext cx="321450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4353f7243c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431" name="Google Shape;431;g34353f7243c_1_0"/>
          <p:cNvGraphicFramePr/>
          <p:nvPr>
            <p:extLst>
              <p:ext uri="{D42A27DB-BD31-4B8C-83A1-F6EECF244321}">
                <p14:modId xmlns:p14="http://schemas.microsoft.com/office/powerpoint/2010/main" val="844418757"/>
              </p:ext>
            </p:extLst>
          </p:nvPr>
        </p:nvGraphicFramePr>
        <p:xfrm>
          <a:off x="939450" y="1534150"/>
          <a:ext cx="10287000" cy="22023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>
                          <a:solidFill>
                            <a:schemeClr val="tx1"/>
                          </a:solidFill>
                        </a:rPr>
                        <a:t>FUTSAL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>
                          <a:solidFill>
                            <a:schemeClr val="tx1"/>
                          </a:solidFill>
                        </a:rPr>
                        <a:t>GIMNASIA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>
                          <a:solidFill>
                            <a:schemeClr val="tx1"/>
                          </a:solidFill>
                        </a:rPr>
                        <a:t>VÓLEIBOL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Char char="●"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30 Participantes: Taller enfocado en el desarrollo de habilidades técnico y táctico del futsal, promoviendo la participación mixta y la inclusión.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Char char="●"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10 Participantes: Espacio orientado al desarrollo de habilidades motrices y la expresión corporal, con enfoque en la formación integral del estudiante.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Char char="●"/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20 Participantes: Taller dedicado a la enseñanza y perfeccionamiento del vóleibol, fomentando el trabajo en equipo y la competencia sana.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2" name="Google Shape;432;g34353f7243c_1_0"/>
          <p:cNvSpPr txBox="1"/>
          <p:nvPr/>
        </p:nvSpPr>
        <p:spPr>
          <a:xfrm>
            <a:off x="939450" y="3793800"/>
            <a:ext cx="8526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chemeClr val="lt1"/>
                </a:solidFill>
              </a:rPr>
              <a:t>Competencias o participación en Campeonatos.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433" name="Google Shape;433;g34353f7243c_1_0"/>
          <p:cNvSpPr txBox="1"/>
          <p:nvPr/>
        </p:nvSpPr>
        <p:spPr>
          <a:xfrm>
            <a:off x="1185550" y="4669275"/>
            <a:ext cx="99588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s-CL" sz="2800" b="1">
                <a:solidFill>
                  <a:schemeClr val="lt1"/>
                </a:solidFill>
              </a:rPr>
              <a:t>Copa Bimbo 2024 de Futbolito Femenino.</a:t>
            </a:r>
            <a:endParaRPr sz="2800" b="1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s-CL" sz="2800" b="1">
                <a:solidFill>
                  <a:schemeClr val="lt1"/>
                </a:solidFill>
              </a:rPr>
              <a:t>Competencias interescolares organizados por el IND</a:t>
            </a:r>
            <a:r>
              <a:rPr lang="es-CL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4353f7243c_1_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34353f7243c_1_14"/>
          <p:cNvSpPr/>
          <p:nvPr/>
        </p:nvSpPr>
        <p:spPr>
          <a:xfrm rot="10800000"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2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4353f7243c_1_14"/>
          <p:cNvSpPr/>
          <p:nvPr/>
        </p:nvSpPr>
        <p:spPr>
          <a:xfrm rot="-7612194">
            <a:off x="7896769" y="683910"/>
            <a:ext cx="5330585" cy="5218721"/>
          </a:xfrm>
          <a:custGeom>
            <a:avLst/>
            <a:gdLst/>
            <a:ahLst/>
            <a:cxnLst/>
            <a:rect l="l" t="t" r="r" b="b"/>
            <a:pathLst>
              <a:path w="5330585" h="5218721" extrusionOk="0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3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34353f7243c_1_14"/>
          <p:cNvSpPr/>
          <p:nvPr/>
        </p:nvSpPr>
        <p:spPr>
          <a:xfrm rot="10800000" flipH="1">
            <a:off x="0" y="90"/>
            <a:ext cx="12165900" cy="44808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15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4353f7243c_1_14"/>
          <p:cNvSpPr/>
          <p:nvPr/>
        </p:nvSpPr>
        <p:spPr>
          <a:xfrm rot="10800000">
            <a:off x="12593" y="-6"/>
            <a:ext cx="12179400" cy="64008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4353f7243c_1_14"/>
          <p:cNvSpPr txBox="1">
            <a:spLocks noGrp="1"/>
          </p:cNvSpPr>
          <p:nvPr>
            <p:ph type="title"/>
          </p:nvPr>
        </p:nvSpPr>
        <p:spPr>
          <a:xfrm>
            <a:off x="2707925" y="328326"/>
            <a:ext cx="72081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b="1">
                <a:solidFill>
                  <a:schemeClr val="lt1"/>
                </a:solidFill>
              </a:rPr>
              <a:t>Talleres de Extensión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4" name="Google Shape;444;g34353f7243c_1_14"/>
          <p:cNvSpPr/>
          <p:nvPr/>
        </p:nvSpPr>
        <p:spPr>
          <a:xfrm>
            <a:off x="432461" y="0"/>
            <a:ext cx="321450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4353f7243c_1_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sp>
        <p:nvSpPr>
          <p:cNvPr id="446" name="Google Shape;446;g34353f7243c_1_14"/>
          <p:cNvSpPr txBox="1"/>
          <p:nvPr/>
        </p:nvSpPr>
        <p:spPr>
          <a:xfrm>
            <a:off x="1304225" y="1605075"/>
            <a:ext cx="8526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chemeClr val="lt1"/>
                </a:solidFill>
              </a:rPr>
              <a:t>Proyección 2025.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447" name="Google Shape;447;g34353f7243c_1_14"/>
          <p:cNvSpPr txBox="1"/>
          <p:nvPr/>
        </p:nvSpPr>
        <p:spPr>
          <a:xfrm>
            <a:off x="1122900" y="2689650"/>
            <a:ext cx="99588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chemeClr val="lt1"/>
                </a:solidFill>
              </a:rPr>
              <a:t>El objetivo es seguir fomentando el deporte de manera inclusiva, eliminando barreras de género y promoviendo la participación de todos los y las estudiantes. Fortaleciendo la interacción con otras escuelas públicas de la comuna mediante encuentros deportivos y actividades colaborativas.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/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/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/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/>
          <p:nvPr/>
        </p:nvSpPr>
        <p:spPr>
          <a:xfrm flipH="1">
            <a:off x="-1952787" y="0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/>
          <p:cNvSpPr txBox="1"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s-CL" sz="4800" dirty="0">
                <a:solidFill>
                  <a:srgbClr val="FFFFFF"/>
                </a:solidFill>
              </a:rPr>
              <a:t>Ejecución de proyectos y m</a:t>
            </a:r>
            <a: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ejora en infraestructura </a:t>
            </a:r>
            <a:endParaRPr dirty="0"/>
          </a:p>
        </p:txBody>
      </p:sp>
      <p:sp>
        <p:nvSpPr>
          <p:cNvPr id="460" name="Google Shape;460;p20"/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pic>
        <p:nvPicPr>
          <p:cNvPr id="1026" name="Picture 2" descr="imagen-carrusel-6">
            <a:extLst>
              <a:ext uri="{FF2B5EF4-FFF2-40B4-BE49-F238E27FC236}">
                <a16:creationId xmlns:a16="http://schemas.microsoft.com/office/drawing/2014/main" id="{5394B1FB-692C-FBFD-C4F2-652CAE3C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1" y="1171787"/>
            <a:ext cx="23179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Recortes blancos y uno azul de efecto dominó"/>
          <p:cNvPicPr preferRelativeResize="0"/>
          <p:nvPr/>
        </p:nvPicPr>
        <p:blipFill rotWithShape="1">
          <a:blip r:embed="rId3">
            <a:alphaModFix/>
          </a:blip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Rendición de recursos (SEP, PIE,AAEE) 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>
          <a:extLst>
            <a:ext uri="{FF2B5EF4-FFF2-40B4-BE49-F238E27FC236}">
              <a16:creationId xmlns:a16="http://schemas.microsoft.com/office/drawing/2014/main" id="{2D30DE17-63E6-DF83-A686-D0F6228AE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>
            <a:extLst>
              <a:ext uri="{FF2B5EF4-FFF2-40B4-BE49-F238E27FC236}">
                <a16:creationId xmlns:a16="http://schemas.microsoft.com/office/drawing/2014/main" id="{B7CA1F4A-F6C6-DF9E-A1B9-B439BF58C5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>
            <a:extLst>
              <a:ext uri="{FF2B5EF4-FFF2-40B4-BE49-F238E27FC236}">
                <a16:creationId xmlns:a16="http://schemas.microsoft.com/office/drawing/2014/main" id="{2C0D5577-C6C8-A0EE-5D6D-8AA5BA831ABA}"/>
              </a:ext>
            </a:extLst>
          </p:cNvPr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>
            <a:extLst>
              <a:ext uri="{FF2B5EF4-FFF2-40B4-BE49-F238E27FC236}">
                <a16:creationId xmlns:a16="http://schemas.microsoft.com/office/drawing/2014/main" id="{2FC87DC2-6682-35B0-024E-96636CEA458E}"/>
              </a:ext>
            </a:extLst>
          </p:cNvPr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>
            <a:extLst>
              <a:ext uri="{FF2B5EF4-FFF2-40B4-BE49-F238E27FC236}">
                <a16:creationId xmlns:a16="http://schemas.microsoft.com/office/drawing/2014/main" id="{4BD55A6C-BAD0-0189-B5EB-551A35F373B7}"/>
              </a:ext>
            </a:extLst>
          </p:cNvPr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>
            <a:extLst>
              <a:ext uri="{FF2B5EF4-FFF2-40B4-BE49-F238E27FC236}">
                <a16:creationId xmlns:a16="http://schemas.microsoft.com/office/drawing/2014/main" id="{AB9CCA58-A309-C8AF-7E5E-D98AA3E596BA}"/>
              </a:ext>
            </a:extLst>
          </p:cNvPr>
          <p:cNvSpPr/>
          <p:nvPr/>
        </p:nvSpPr>
        <p:spPr>
          <a:xfrm flipH="1">
            <a:off x="-1952787" y="0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>
            <a:extLst>
              <a:ext uri="{FF2B5EF4-FFF2-40B4-BE49-F238E27FC236}">
                <a16:creationId xmlns:a16="http://schemas.microsoft.com/office/drawing/2014/main" id="{DE2E5D05-FDF8-876A-139B-4068259DABA3}"/>
              </a:ext>
            </a:extLst>
          </p:cNvPr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>
            <a:extLst>
              <a:ext uri="{FF2B5EF4-FFF2-40B4-BE49-F238E27FC236}">
                <a16:creationId xmlns:a16="http://schemas.microsoft.com/office/drawing/2014/main" id="{10A56FFA-CAB5-12E5-9BBF-3EDA329AD6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0134" y="2690861"/>
            <a:ext cx="6714699" cy="31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s-MX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No llevaron a cabo proyectos </a:t>
            </a:r>
            <a: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de</a:t>
            </a:r>
            <a:r>
              <a:rPr lang="es-MX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envergadura</a:t>
            </a:r>
            <a:b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s-MX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b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</a:br>
            <a:b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s-CL" sz="4800" dirty="0">
                <a:solidFill>
                  <a:srgbClr val="FFFFFF"/>
                </a:solidFill>
              </a:rPr>
              <a:t>Seguimos </a:t>
            </a:r>
            <a:r>
              <a:rPr lang="es-MX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esperando la ampliación que ya está aprobada y con el material listo de la oficina de inspectoría</a:t>
            </a:r>
            <a:endParaRPr dirty="0"/>
          </a:p>
        </p:txBody>
      </p:sp>
      <p:sp>
        <p:nvSpPr>
          <p:cNvPr id="460" name="Google Shape;460;p20">
            <a:extLst>
              <a:ext uri="{FF2B5EF4-FFF2-40B4-BE49-F238E27FC236}">
                <a16:creationId xmlns:a16="http://schemas.microsoft.com/office/drawing/2014/main" id="{7F3EA0AA-EEAF-5985-C0CB-A45F1E0C8104}"/>
              </a:ext>
            </a:extLst>
          </p:cNvPr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>
            <a:extLst>
              <a:ext uri="{FF2B5EF4-FFF2-40B4-BE49-F238E27FC236}">
                <a16:creationId xmlns:a16="http://schemas.microsoft.com/office/drawing/2014/main" id="{F550CE85-EC88-AFBB-BF4D-DDD012AC5A3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cuenta pública 2024 </a:t>
            </a:r>
            <a:endParaRPr dirty="0"/>
          </a:p>
        </p:txBody>
      </p:sp>
      <p:pic>
        <p:nvPicPr>
          <p:cNvPr id="1026" name="Picture 2" descr="imagen-carrusel-6">
            <a:extLst>
              <a:ext uri="{FF2B5EF4-FFF2-40B4-BE49-F238E27FC236}">
                <a16:creationId xmlns:a16="http://schemas.microsoft.com/office/drawing/2014/main" id="{978FA778-5C74-310B-12F6-AAC7E183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1" y="1171787"/>
            <a:ext cx="23179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72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>
          <a:extLst>
            <a:ext uri="{FF2B5EF4-FFF2-40B4-BE49-F238E27FC236}">
              <a16:creationId xmlns:a16="http://schemas.microsoft.com/office/drawing/2014/main" id="{D128C7F6-FC78-988B-A737-475FE219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>
            <a:extLst>
              <a:ext uri="{FF2B5EF4-FFF2-40B4-BE49-F238E27FC236}">
                <a16:creationId xmlns:a16="http://schemas.microsoft.com/office/drawing/2014/main" id="{1212CCC4-1125-7000-D3FF-64E7D354BF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>
            <a:extLst>
              <a:ext uri="{FF2B5EF4-FFF2-40B4-BE49-F238E27FC236}">
                <a16:creationId xmlns:a16="http://schemas.microsoft.com/office/drawing/2014/main" id="{F684977F-2E0B-0CDD-8A99-7CC01F9BFA93}"/>
              </a:ext>
            </a:extLst>
          </p:cNvPr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>
            <a:extLst>
              <a:ext uri="{FF2B5EF4-FFF2-40B4-BE49-F238E27FC236}">
                <a16:creationId xmlns:a16="http://schemas.microsoft.com/office/drawing/2014/main" id="{F05D0993-48B5-2A5B-1B92-B6ECF9872094}"/>
              </a:ext>
            </a:extLst>
          </p:cNvPr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>
            <a:extLst>
              <a:ext uri="{FF2B5EF4-FFF2-40B4-BE49-F238E27FC236}">
                <a16:creationId xmlns:a16="http://schemas.microsoft.com/office/drawing/2014/main" id="{5C80E384-2E5D-A26A-B29B-BE89B7B0674C}"/>
              </a:ext>
            </a:extLst>
          </p:cNvPr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>
            <a:extLst>
              <a:ext uri="{FF2B5EF4-FFF2-40B4-BE49-F238E27FC236}">
                <a16:creationId xmlns:a16="http://schemas.microsoft.com/office/drawing/2014/main" id="{0470F0DB-D91C-5DE1-398D-73B45DCA5F39}"/>
              </a:ext>
            </a:extLst>
          </p:cNvPr>
          <p:cNvSpPr/>
          <p:nvPr/>
        </p:nvSpPr>
        <p:spPr>
          <a:xfrm flipH="1">
            <a:off x="-1952787" y="0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>
            <a:extLst>
              <a:ext uri="{FF2B5EF4-FFF2-40B4-BE49-F238E27FC236}">
                <a16:creationId xmlns:a16="http://schemas.microsoft.com/office/drawing/2014/main" id="{BAF54220-4F2E-EA4A-E5C9-271F0F901A25}"/>
              </a:ext>
            </a:extLst>
          </p:cNvPr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>
            <a:extLst>
              <a:ext uri="{FF2B5EF4-FFF2-40B4-BE49-F238E27FC236}">
                <a16:creationId xmlns:a16="http://schemas.microsoft.com/office/drawing/2014/main" id="{7F016699-3F91-A62B-0C01-FF690A3584A3}"/>
              </a:ext>
            </a:extLst>
          </p:cNvPr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>
            <a:extLst>
              <a:ext uri="{FF2B5EF4-FFF2-40B4-BE49-F238E27FC236}">
                <a16:creationId xmlns:a16="http://schemas.microsoft.com/office/drawing/2014/main" id="{7F393874-86FB-C0E5-7B45-C8C599AFAD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338BB8F-57D2-A7BB-049D-BEF414EAE9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408808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>
          <a:extLst>
            <a:ext uri="{FF2B5EF4-FFF2-40B4-BE49-F238E27FC236}">
              <a16:creationId xmlns:a16="http://schemas.microsoft.com/office/drawing/2014/main" id="{D5FEADE2-04FB-B1DC-A493-FECF4B42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>
            <a:extLst>
              <a:ext uri="{FF2B5EF4-FFF2-40B4-BE49-F238E27FC236}">
                <a16:creationId xmlns:a16="http://schemas.microsoft.com/office/drawing/2014/main" id="{92050F8F-74FD-848D-E342-3715F1483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>
            <a:extLst>
              <a:ext uri="{FF2B5EF4-FFF2-40B4-BE49-F238E27FC236}">
                <a16:creationId xmlns:a16="http://schemas.microsoft.com/office/drawing/2014/main" id="{FDFAEFA9-5C99-2AFD-D0A4-1555CC775568}"/>
              </a:ext>
            </a:extLst>
          </p:cNvPr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>
            <a:extLst>
              <a:ext uri="{FF2B5EF4-FFF2-40B4-BE49-F238E27FC236}">
                <a16:creationId xmlns:a16="http://schemas.microsoft.com/office/drawing/2014/main" id="{2CFC81A4-95BF-0256-150A-2CB6E3AFFB7B}"/>
              </a:ext>
            </a:extLst>
          </p:cNvPr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>
            <a:extLst>
              <a:ext uri="{FF2B5EF4-FFF2-40B4-BE49-F238E27FC236}">
                <a16:creationId xmlns:a16="http://schemas.microsoft.com/office/drawing/2014/main" id="{9DED582A-FF24-0342-7D42-9ECC411CF7DB}"/>
              </a:ext>
            </a:extLst>
          </p:cNvPr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>
            <a:extLst>
              <a:ext uri="{FF2B5EF4-FFF2-40B4-BE49-F238E27FC236}">
                <a16:creationId xmlns:a16="http://schemas.microsoft.com/office/drawing/2014/main" id="{EC654086-4DB6-3164-9F0A-BD7B37A98726}"/>
              </a:ext>
            </a:extLst>
          </p:cNvPr>
          <p:cNvSpPr/>
          <p:nvPr/>
        </p:nvSpPr>
        <p:spPr>
          <a:xfrm flipH="1">
            <a:off x="-1952787" y="0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>
            <a:extLst>
              <a:ext uri="{FF2B5EF4-FFF2-40B4-BE49-F238E27FC236}">
                <a16:creationId xmlns:a16="http://schemas.microsoft.com/office/drawing/2014/main" id="{3F34E22C-A46C-FAAD-46DF-A44E917BE107}"/>
              </a:ext>
            </a:extLst>
          </p:cNvPr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>
            <a:extLst>
              <a:ext uri="{FF2B5EF4-FFF2-40B4-BE49-F238E27FC236}">
                <a16:creationId xmlns:a16="http://schemas.microsoft.com/office/drawing/2014/main" id="{38369C7C-197C-1A8A-C527-91B6AA60C7D1}"/>
              </a:ext>
            </a:extLst>
          </p:cNvPr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>
            <a:extLst>
              <a:ext uri="{FF2B5EF4-FFF2-40B4-BE49-F238E27FC236}">
                <a16:creationId xmlns:a16="http://schemas.microsoft.com/office/drawing/2014/main" id="{76CAFA6A-1AFA-0AF9-481A-204E001C5C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4680F64-D167-B0E3-4C43-FAA077FAF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42641"/>
              </p:ext>
            </p:extLst>
          </p:nvPr>
        </p:nvGraphicFramePr>
        <p:xfrm>
          <a:off x="0" y="-1"/>
          <a:ext cx="12077701" cy="67532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9121">
                  <a:extLst>
                    <a:ext uri="{9D8B030D-6E8A-4147-A177-3AD203B41FA5}">
                      <a16:colId xmlns:a16="http://schemas.microsoft.com/office/drawing/2014/main" val="3266683160"/>
                    </a:ext>
                  </a:extLst>
                </a:gridCol>
                <a:gridCol w="884478">
                  <a:extLst>
                    <a:ext uri="{9D8B030D-6E8A-4147-A177-3AD203B41FA5}">
                      <a16:colId xmlns:a16="http://schemas.microsoft.com/office/drawing/2014/main" val="1108070487"/>
                    </a:ext>
                  </a:extLst>
                </a:gridCol>
                <a:gridCol w="884478">
                  <a:extLst>
                    <a:ext uri="{9D8B030D-6E8A-4147-A177-3AD203B41FA5}">
                      <a16:colId xmlns:a16="http://schemas.microsoft.com/office/drawing/2014/main" val="2170002342"/>
                    </a:ext>
                  </a:extLst>
                </a:gridCol>
                <a:gridCol w="1450409">
                  <a:extLst>
                    <a:ext uri="{9D8B030D-6E8A-4147-A177-3AD203B41FA5}">
                      <a16:colId xmlns:a16="http://schemas.microsoft.com/office/drawing/2014/main" val="194929373"/>
                    </a:ext>
                  </a:extLst>
                </a:gridCol>
                <a:gridCol w="762480">
                  <a:extLst>
                    <a:ext uri="{9D8B030D-6E8A-4147-A177-3AD203B41FA5}">
                      <a16:colId xmlns:a16="http://schemas.microsoft.com/office/drawing/2014/main" val="710782333"/>
                    </a:ext>
                  </a:extLst>
                </a:gridCol>
                <a:gridCol w="799757">
                  <a:extLst>
                    <a:ext uri="{9D8B030D-6E8A-4147-A177-3AD203B41FA5}">
                      <a16:colId xmlns:a16="http://schemas.microsoft.com/office/drawing/2014/main" val="2011697996"/>
                    </a:ext>
                  </a:extLst>
                </a:gridCol>
                <a:gridCol w="772649">
                  <a:extLst>
                    <a:ext uri="{9D8B030D-6E8A-4147-A177-3AD203B41FA5}">
                      <a16:colId xmlns:a16="http://schemas.microsoft.com/office/drawing/2014/main" val="3215179984"/>
                    </a:ext>
                  </a:extLst>
                </a:gridCol>
                <a:gridCol w="1572406">
                  <a:extLst>
                    <a:ext uri="{9D8B030D-6E8A-4147-A177-3AD203B41FA5}">
                      <a16:colId xmlns:a16="http://schemas.microsoft.com/office/drawing/2014/main" val="805745594"/>
                    </a:ext>
                  </a:extLst>
                </a:gridCol>
                <a:gridCol w="731981">
                  <a:extLst>
                    <a:ext uri="{9D8B030D-6E8A-4147-A177-3AD203B41FA5}">
                      <a16:colId xmlns:a16="http://schemas.microsoft.com/office/drawing/2014/main" val="4224119962"/>
                    </a:ext>
                  </a:extLst>
                </a:gridCol>
                <a:gridCol w="813314">
                  <a:extLst>
                    <a:ext uri="{9D8B030D-6E8A-4147-A177-3AD203B41FA5}">
                      <a16:colId xmlns:a16="http://schemas.microsoft.com/office/drawing/2014/main" val="3468325878"/>
                    </a:ext>
                  </a:extLst>
                </a:gridCol>
                <a:gridCol w="813314">
                  <a:extLst>
                    <a:ext uri="{9D8B030D-6E8A-4147-A177-3AD203B41FA5}">
                      <a16:colId xmlns:a16="http://schemas.microsoft.com/office/drawing/2014/main" val="3435784979"/>
                    </a:ext>
                  </a:extLst>
                </a:gridCol>
                <a:gridCol w="813314">
                  <a:extLst>
                    <a:ext uri="{9D8B030D-6E8A-4147-A177-3AD203B41FA5}">
                      <a16:colId xmlns:a16="http://schemas.microsoft.com/office/drawing/2014/main" val="3547990834"/>
                    </a:ext>
                  </a:extLst>
                </a:gridCol>
              </a:tblGrid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213719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014491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9532406"/>
                  </a:ext>
                </a:extLst>
              </a:tr>
              <a:tr h="274552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MX" sz="2000" u="sng" strike="noStrike" dirty="0">
                          <a:effectLst/>
                        </a:rPr>
                        <a:t>RENDICIÓN  ANUAL  ADMINISTRACIÓN   DELGADA    AÑO   2024</a:t>
                      </a:r>
                      <a:endParaRPr lang="es-MX" sz="2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5611711"/>
                  </a:ext>
                </a:extLst>
              </a:tr>
              <a:tr h="657226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2000" u="sng" strike="noStrike" dirty="0">
                          <a:effectLst/>
                        </a:rPr>
                        <a:t>ESCUELA  REYES  CATÓLICOS F-46</a:t>
                      </a:r>
                      <a:endParaRPr lang="es-CL" sz="2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2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2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197223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803748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8057773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GIRO GLOBAL (ASEO-OFICINA)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SUBVENCIÓN AL MANTENIMIENTO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PRORETENCION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804611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MES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INGRESO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EGRESO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DESCRIPCIÓN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REINTEGRO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INGRESO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EGRESO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DESCRIPCIÓN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REINTEGRO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INGRESO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EGRESO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REINTEGRO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3678567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ENERO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4536255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FEBRERO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3793630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MARZO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491.000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NO SE TRANSFIEREN FONDOS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90484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ABRIL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$ 1.502.249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1623307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MAYO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101.150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TONER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234252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339.340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ASEO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4516327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   50.070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ASEO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0579165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JUNIO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     440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6267042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JULIO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491.000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899.449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PINTURA-ART.FERRET.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596414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AGOSTO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117.810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TERMOLAMINADORA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267784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SEPTIEMBRE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263.541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ASEO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632533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OCTUBRE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   99.365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ANILLADORA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5822671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10.284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449.999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PUERTA SALAS 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6147907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NOVIEMBRE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151.725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ART.FERRETERIA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1.076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0330212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DICIEMBRE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327.334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128.520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BASUREROS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55243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179.517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ASEO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19.297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9560068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5985130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SUB-TOTAL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1.309.334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1.279.313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30.021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$ 1.502.249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$1.501.173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1.076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0300343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5681000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132481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ANUAL INGRESOS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2.811.583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50767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5409628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 EGRESOS COMPRAS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2.780.486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891644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 REINTEGRO DEM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      31.097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5342575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 ANUAL EGRESOS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 $    2.811.583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741880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1880463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4363516"/>
                  </a:ext>
                </a:extLst>
              </a:tr>
              <a:tr h="144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SALDO INGRESOS-EGRESOS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865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13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>
          <a:extLst>
            <a:ext uri="{FF2B5EF4-FFF2-40B4-BE49-F238E27FC236}">
              <a16:creationId xmlns:a16="http://schemas.microsoft.com/office/drawing/2014/main" id="{E54A834E-8DA6-42B4-8AC2-6DF0A4D5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>
            <a:extLst>
              <a:ext uri="{FF2B5EF4-FFF2-40B4-BE49-F238E27FC236}">
                <a16:creationId xmlns:a16="http://schemas.microsoft.com/office/drawing/2014/main" id="{D8D851DC-5CCF-0545-B2DE-89CA88ACB9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>
            <a:extLst>
              <a:ext uri="{FF2B5EF4-FFF2-40B4-BE49-F238E27FC236}">
                <a16:creationId xmlns:a16="http://schemas.microsoft.com/office/drawing/2014/main" id="{9B052D91-CD25-670F-82EE-E4D5AB48BA4D}"/>
              </a:ext>
            </a:extLst>
          </p:cNvPr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0">
            <a:extLst>
              <a:ext uri="{FF2B5EF4-FFF2-40B4-BE49-F238E27FC236}">
                <a16:creationId xmlns:a16="http://schemas.microsoft.com/office/drawing/2014/main" id="{59F46BEA-D3E1-7987-947D-8E3A820A34A6}"/>
              </a:ext>
            </a:extLst>
          </p:cNvPr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>
            <a:extLst>
              <a:ext uri="{FF2B5EF4-FFF2-40B4-BE49-F238E27FC236}">
                <a16:creationId xmlns:a16="http://schemas.microsoft.com/office/drawing/2014/main" id="{BF48A069-7601-BD18-FA80-E9B4D336BB7D}"/>
              </a:ext>
            </a:extLst>
          </p:cNvPr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>
            <a:extLst>
              <a:ext uri="{FF2B5EF4-FFF2-40B4-BE49-F238E27FC236}">
                <a16:creationId xmlns:a16="http://schemas.microsoft.com/office/drawing/2014/main" id="{6DA4030B-C803-4C6D-1A42-8637A0A20D8D}"/>
              </a:ext>
            </a:extLst>
          </p:cNvPr>
          <p:cNvSpPr/>
          <p:nvPr/>
        </p:nvSpPr>
        <p:spPr>
          <a:xfrm flipH="1">
            <a:off x="-1952787" y="0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>
            <a:extLst>
              <a:ext uri="{FF2B5EF4-FFF2-40B4-BE49-F238E27FC236}">
                <a16:creationId xmlns:a16="http://schemas.microsoft.com/office/drawing/2014/main" id="{5DADCA5F-2EAF-F5B7-32E5-03D429F95B11}"/>
              </a:ext>
            </a:extLst>
          </p:cNvPr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>
            <a:extLst>
              <a:ext uri="{FF2B5EF4-FFF2-40B4-BE49-F238E27FC236}">
                <a16:creationId xmlns:a16="http://schemas.microsoft.com/office/drawing/2014/main" id="{95E3A09C-0013-EB66-37BC-2D4484B9BF8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D11AFC5-273D-4211-2619-8E012E1EF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95093"/>
              </p:ext>
            </p:extLst>
          </p:nvPr>
        </p:nvGraphicFramePr>
        <p:xfrm>
          <a:off x="161925" y="136524"/>
          <a:ext cx="11746541" cy="66958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88254">
                  <a:extLst>
                    <a:ext uri="{9D8B030D-6E8A-4147-A177-3AD203B41FA5}">
                      <a16:colId xmlns:a16="http://schemas.microsoft.com/office/drawing/2014/main" val="3363751870"/>
                    </a:ext>
                  </a:extLst>
                </a:gridCol>
                <a:gridCol w="1079248">
                  <a:extLst>
                    <a:ext uri="{9D8B030D-6E8A-4147-A177-3AD203B41FA5}">
                      <a16:colId xmlns:a16="http://schemas.microsoft.com/office/drawing/2014/main" val="3515353975"/>
                    </a:ext>
                  </a:extLst>
                </a:gridCol>
                <a:gridCol w="4583007">
                  <a:extLst>
                    <a:ext uri="{9D8B030D-6E8A-4147-A177-3AD203B41FA5}">
                      <a16:colId xmlns:a16="http://schemas.microsoft.com/office/drawing/2014/main" val="1218167724"/>
                    </a:ext>
                  </a:extLst>
                </a:gridCol>
                <a:gridCol w="1128652">
                  <a:extLst>
                    <a:ext uri="{9D8B030D-6E8A-4147-A177-3AD203B41FA5}">
                      <a16:colId xmlns:a16="http://schemas.microsoft.com/office/drawing/2014/main" val="3287427375"/>
                    </a:ext>
                  </a:extLst>
                </a:gridCol>
                <a:gridCol w="889241">
                  <a:extLst>
                    <a:ext uri="{9D8B030D-6E8A-4147-A177-3AD203B41FA5}">
                      <a16:colId xmlns:a16="http://schemas.microsoft.com/office/drawing/2014/main" val="1591095706"/>
                    </a:ext>
                  </a:extLst>
                </a:gridCol>
                <a:gridCol w="3078139">
                  <a:extLst>
                    <a:ext uri="{9D8B030D-6E8A-4147-A177-3AD203B41FA5}">
                      <a16:colId xmlns:a16="http://schemas.microsoft.com/office/drawing/2014/main" val="1612908241"/>
                    </a:ext>
                  </a:extLst>
                </a:gridCol>
              </a:tblGrid>
              <a:tr h="156595"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SANTIAGO EDUCACIÓN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9527"/>
                  </a:ext>
                </a:extLst>
              </a:tr>
              <a:tr h="15659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>
                          <a:effectLst/>
                        </a:rPr>
                        <a:t>SUBDIRECCIÓN ADMINISTRACIÓN, FINANZAS Y RECURSOS HUMANOS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06740"/>
                  </a:ext>
                </a:extLst>
              </a:tr>
              <a:tr h="1640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Departamento Contabilidad y Finanzas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15278"/>
                  </a:ext>
                </a:extLst>
              </a:tr>
              <a:tr h="1640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98352"/>
                  </a:ext>
                </a:extLst>
              </a:tr>
              <a:tr h="16405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LIBRO BANCO DIGITAL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779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ESTABLECIMIENTO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ESCUELA REYES CATOLICOS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MES Y AÑO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dic-24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0287513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CUENTA CORRIENTE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984426569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BANCO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SCOTIABANK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2111167"/>
                  </a:ext>
                </a:extLst>
              </a:tr>
              <a:tr h="164052">
                <a:tc gridSpan="6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16810"/>
                  </a:ext>
                </a:extLst>
              </a:tr>
              <a:tr h="3603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u="none" strike="noStrike">
                          <a:effectLst/>
                        </a:rPr>
                        <a:t>FECHA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u="none" strike="noStrike">
                          <a:effectLst/>
                        </a:rPr>
                        <a:t>N° CHEQUE / DEPOSITO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u="none" strike="noStrike">
                          <a:effectLst/>
                        </a:rPr>
                        <a:t>DETALLE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u="none" strike="noStrike">
                          <a:effectLst/>
                        </a:rPr>
                        <a:t>CARGOS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u="none" strike="noStrike" dirty="0">
                          <a:effectLst/>
                        </a:rPr>
                        <a:t>ABONOS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u="none" strike="noStrike" dirty="0">
                          <a:effectLst/>
                        </a:rPr>
                        <a:t>SALDO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157515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SALDO INICIAL 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708329"/>
                  </a:ext>
                </a:extLst>
              </a:tr>
              <a:tr h="230790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13-03-2024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Trans. bancaria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INGRESO GIRO GLOBAL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491.000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491.000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8622916"/>
                  </a:ext>
                </a:extLst>
              </a:tr>
              <a:tr h="230790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19-04-2024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Trans. bancaria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INGRESO SUBVENCION DE MANTENIMIENTO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1.502.249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1.993.249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917716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15-05-2024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2168996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FULL COLOR SPA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101.150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1.892.099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5270547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15-05-2024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2168997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DISTRIBUIDORA DE PRODUCTOS MASIVOS LTDA.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339.340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1.552.759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4357054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31-05-2024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2168998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DELTA GENERACIÓN SPA.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50.070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1.502.689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0296864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04-06-2024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2168999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DIRECCIÓN DE EDUCACIÓN (REINTEGRO G.G.)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440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1.502.249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0723733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29-07-2024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ROSARIO SOLUCIONES SPA.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899.449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602.800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3813065"/>
                  </a:ext>
                </a:extLst>
              </a:tr>
              <a:tr h="230790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31-07-2024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Trans. bancaria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INGRESO GIRO GLOBAL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491.000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1.093.800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5767188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29-08-2024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LIBERMAN LTDA.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117.810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975.990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145776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05-09-2024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DELTA GENERACIÓN SPA.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263.541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712.449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7273418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09-10-2024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COMERCIALIZADORA RAIS SPA.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99.365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613.084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6241870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14-10-2024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DIRECCION DE EDUCACION (REINTEGRO G.G.)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10.284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602.800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0501131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23-10-2024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COMERCIAL IDEA SPA.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449.999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152.801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375036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26-11-2024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COMERCIAL FENIX SPA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151.725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1.076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6039046"/>
                  </a:ext>
                </a:extLst>
              </a:tr>
              <a:tr h="230790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26-11-2024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DIRECCIÓN DE EDUCACIÓN (REINTEGRO SUBV.MANTENIMIENTO)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1.076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7914766"/>
                  </a:ext>
                </a:extLst>
              </a:tr>
              <a:tr h="230790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04-12-2024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Trans. bancaria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INGRESO GIRO GLOBAL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327.334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327.334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7311208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05-12-2024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COMERCIAL FENIX SPA.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128.520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198.814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5305967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09-12-2024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2169009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PROVEEDORES INTEGRALES PRISA SA.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179.517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19.297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7943762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09-12-2024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2169010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DIRECCION DE EDUCACION (REINTEGRO G.G.)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19.297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8394612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4537500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5213083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655280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6954278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SALDO FINAL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6299698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214660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2.811.583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2.811.583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9186869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19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9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5b4691ef_0_26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435b4691ef_0_26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435b4691ef_0_26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3435b4691ef_0_26" descr="Recortes blancos y uno azul de efecto dominó"/>
          <p:cNvPicPr preferRelativeResize="0"/>
          <p:nvPr/>
        </p:nvPicPr>
        <p:blipFill rotWithShape="1">
          <a:blip r:embed="rId3">
            <a:alphaModFix/>
          </a:blip>
          <a:srcRect r="2078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435b4691ef_0_26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435b4691ef_0_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33" name="Google Shape;133;g3435b4691ef_0_26"/>
          <p:cNvGraphicFramePr/>
          <p:nvPr>
            <p:extLst>
              <p:ext uri="{D42A27DB-BD31-4B8C-83A1-F6EECF244321}">
                <p14:modId xmlns:p14="http://schemas.microsoft.com/office/powerpoint/2010/main" val="2310875409"/>
              </p:ext>
            </p:extLst>
          </p:nvPr>
        </p:nvGraphicFramePr>
        <p:xfrm>
          <a:off x="254576" y="2622490"/>
          <a:ext cx="4777150" cy="3916410"/>
        </p:xfrm>
        <a:graphic>
          <a:graphicData uri="http://schemas.openxmlformats.org/drawingml/2006/table">
            <a:tbl>
              <a:tblPr>
                <a:noFill/>
                <a:tableStyleId>{7FB874C4-76EB-4931-A23E-EF76DDAF9235}</a:tableStyleId>
              </a:tblPr>
              <a:tblGrid>
                <a:gridCol w="33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$184,000,- CADA DOS MESES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lt1"/>
                          </a:solidFill>
                        </a:rPr>
                        <a:t>92747,- DICIEMBRE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MARZO/ABRIL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$185.361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MAYO/JUNIO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$187.548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JULIO/AGOSTO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$185.247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SEPTIEMBRE/OCTUBRE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$186.064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NOVIEMBRE/DICIEMBRE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$92.747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lt1"/>
                          </a:solidFill>
                        </a:rPr>
                        <a:t>GASTOS PERIODO 2024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lt1"/>
                          </a:solidFill>
                        </a:rPr>
                        <a:t>$836.967</a:t>
                      </a:r>
                      <a:endParaRPr sz="16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4" name="Google Shape;134;g3435b4691ef_0_26"/>
          <p:cNvSpPr txBox="1"/>
          <p:nvPr/>
        </p:nvSpPr>
        <p:spPr>
          <a:xfrm>
            <a:off x="510151" y="285558"/>
            <a:ext cx="4266000" cy="4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GASTOS MENORES DEM 2024</a:t>
            </a:r>
            <a:endParaRPr dirty="0"/>
          </a:p>
        </p:txBody>
      </p:sp>
      <p:graphicFrame>
        <p:nvGraphicFramePr>
          <p:cNvPr id="135" name="Google Shape;135;g3435b4691ef_0_26"/>
          <p:cNvGraphicFramePr/>
          <p:nvPr>
            <p:extLst>
              <p:ext uri="{D42A27DB-BD31-4B8C-83A1-F6EECF244321}">
                <p14:modId xmlns:p14="http://schemas.microsoft.com/office/powerpoint/2010/main" val="2734899731"/>
              </p:ext>
            </p:extLst>
          </p:nvPr>
        </p:nvGraphicFramePr>
        <p:xfrm>
          <a:off x="7082604" y="1047480"/>
          <a:ext cx="4777150" cy="5673970"/>
        </p:xfrm>
        <a:graphic>
          <a:graphicData uri="http://schemas.openxmlformats.org/drawingml/2006/table">
            <a:tbl>
              <a:tblPr>
                <a:noFill/>
                <a:tableStyleId>{7FB874C4-76EB-4931-A23E-EF76DDAF9235}</a:tableStyleId>
              </a:tblPr>
              <a:tblGrid>
                <a:gridCol w="282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$400.000.-  MENSUALES A CONTAR DE ABRIL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ABRIL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$400.223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MAYO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$400.758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JUNIO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$0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JULIO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$400.370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AGOSTO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$401.281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SEPTIEMBRE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$400.953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OCTUBRE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$400.561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NOVIEMBRE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>
                          <a:solidFill>
                            <a:schemeClr val="bg1"/>
                          </a:solidFill>
                        </a:rPr>
                        <a:t>$400.235</a:t>
                      </a: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DICIEMBRE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$0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GASTOS PERIODO 2024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$2.804.381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F74FA0D-40E6-B7F1-7DBE-0DC6E5535AE8}"/>
              </a:ext>
            </a:extLst>
          </p:cNvPr>
          <p:cNvSpPr/>
          <p:nvPr/>
        </p:nvSpPr>
        <p:spPr>
          <a:xfrm>
            <a:off x="7248525" y="285558"/>
            <a:ext cx="4433324" cy="625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CAJA CHICA SEP</a:t>
            </a:r>
            <a:endParaRPr lang="es-CL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426903-2274-24FF-06E1-D54C7111FFC9}"/>
              </a:ext>
            </a:extLst>
          </p:cNvPr>
          <p:cNvSpPr/>
          <p:nvPr/>
        </p:nvSpPr>
        <p:spPr>
          <a:xfrm>
            <a:off x="154459" y="1136324"/>
            <a:ext cx="4433324" cy="625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CAJA CHICA  </a:t>
            </a:r>
            <a:endParaRPr lang="es-CL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35b4691ef_0_0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435b4691ef_0_0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435b4691ef_0_0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3435b4691ef_0_0" descr="Recortes blancos y uno azul de efecto dominó"/>
          <p:cNvPicPr preferRelativeResize="0"/>
          <p:nvPr/>
        </p:nvPicPr>
        <p:blipFill rotWithShape="1">
          <a:blip r:embed="rId3">
            <a:alphaModFix/>
          </a:blip>
          <a:srcRect r="2078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435b4691ef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56" name="Google Shape;156;g3435b4691ef_0_0"/>
          <p:cNvGraphicFramePr/>
          <p:nvPr>
            <p:extLst>
              <p:ext uri="{D42A27DB-BD31-4B8C-83A1-F6EECF244321}">
                <p14:modId xmlns:p14="http://schemas.microsoft.com/office/powerpoint/2010/main" val="1547217600"/>
              </p:ext>
            </p:extLst>
          </p:nvPr>
        </p:nvGraphicFramePr>
        <p:xfrm>
          <a:off x="3054999" y="877420"/>
          <a:ext cx="5648325" cy="57578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5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6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TOTAL ANUAL INGRESOS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 $    2.811.583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TOTAL  EGRESOS COMPRAS 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 $	2.780.486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6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/>
                        <a:t>TOTAL  REINTEGRO DEM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 $      	31.097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/>
                        <a:t>TOTAL ANUAL EGRESOS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 $	2.811.583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76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/>
                        <a:t>SALDO INGRESOS-EGRESOS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/>
                        <a:t>0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1A8292A-CAC3-284C-DA5E-FFDA7ADA756F}"/>
              </a:ext>
            </a:extLst>
          </p:cNvPr>
          <p:cNvSpPr txBox="1"/>
          <p:nvPr/>
        </p:nvSpPr>
        <p:spPr>
          <a:xfrm>
            <a:off x="3031331" y="3098899"/>
            <a:ext cx="6157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LIBRO BANCO DIGITAL</a:t>
            </a:r>
            <a:r>
              <a:rPr lang="es-CL" dirty="0"/>
              <a:t>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A75B7B-7C28-A3E6-C59E-0A2A1699A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33911"/>
              </p:ext>
            </p:extLst>
          </p:nvPr>
        </p:nvGraphicFramePr>
        <p:xfrm>
          <a:off x="1123950" y="136550"/>
          <a:ext cx="8600788" cy="51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4478">
                  <a:extLst>
                    <a:ext uri="{9D8B030D-6E8A-4147-A177-3AD203B41FA5}">
                      <a16:colId xmlns:a16="http://schemas.microsoft.com/office/drawing/2014/main" val="786236422"/>
                    </a:ext>
                  </a:extLst>
                </a:gridCol>
                <a:gridCol w="1450409">
                  <a:extLst>
                    <a:ext uri="{9D8B030D-6E8A-4147-A177-3AD203B41FA5}">
                      <a16:colId xmlns:a16="http://schemas.microsoft.com/office/drawing/2014/main" val="1403757803"/>
                    </a:ext>
                  </a:extLst>
                </a:gridCol>
                <a:gridCol w="762480">
                  <a:extLst>
                    <a:ext uri="{9D8B030D-6E8A-4147-A177-3AD203B41FA5}">
                      <a16:colId xmlns:a16="http://schemas.microsoft.com/office/drawing/2014/main" val="181542784"/>
                    </a:ext>
                  </a:extLst>
                </a:gridCol>
                <a:gridCol w="799757">
                  <a:extLst>
                    <a:ext uri="{9D8B030D-6E8A-4147-A177-3AD203B41FA5}">
                      <a16:colId xmlns:a16="http://schemas.microsoft.com/office/drawing/2014/main" val="426498576"/>
                    </a:ext>
                  </a:extLst>
                </a:gridCol>
                <a:gridCol w="772649">
                  <a:extLst>
                    <a:ext uri="{9D8B030D-6E8A-4147-A177-3AD203B41FA5}">
                      <a16:colId xmlns:a16="http://schemas.microsoft.com/office/drawing/2014/main" val="3121391071"/>
                    </a:ext>
                  </a:extLst>
                </a:gridCol>
                <a:gridCol w="1572406">
                  <a:extLst>
                    <a:ext uri="{9D8B030D-6E8A-4147-A177-3AD203B41FA5}">
                      <a16:colId xmlns:a16="http://schemas.microsoft.com/office/drawing/2014/main" val="394936884"/>
                    </a:ext>
                  </a:extLst>
                </a:gridCol>
                <a:gridCol w="731981">
                  <a:extLst>
                    <a:ext uri="{9D8B030D-6E8A-4147-A177-3AD203B41FA5}">
                      <a16:colId xmlns:a16="http://schemas.microsoft.com/office/drawing/2014/main" val="1175042472"/>
                    </a:ext>
                  </a:extLst>
                </a:gridCol>
                <a:gridCol w="813314">
                  <a:extLst>
                    <a:ext uri="{9D8B030D-6E8A-4147-A177-3AD203B41FA5}">
                      <a16:colId xmlns:a16="http://schemas.microsoft.com/office/drawing/2014/main" val="2981668470"/>
                    </a:ext>
                  </a:extLst>
                </a:gridCol>
                <a:gridCol w="813314">
                  <a:extLst>
                    <a:ext uri="{9D8B030D-6E8A-4147-A177-3AD203B41FA5}">
                      <a16:colId xmlns:a16="http://schemas.microsoft.com/office/drawing/2014/main" val="728369641"/>
                    </a:ext>
                  </a:extLst>
                </a:gridCol>
              </a:tblGrid>
              <a:tr h="14450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1934603"/>
                  </a:ext>
                </a:extLst>
              </a:tr>
              <a:tr h="274552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MX" sz="2000" u="sng" strike="noStrike" dirty="0">
                          <a:effectLst/>
                        </a:rPr>
                        <a:t>RENDICIÓN  ANUAL  ADMINISTRACIÓN   DELGADA    AÑO   2024</a:t>
                      </a:r>
                      <a:endParaRPr lang="es-MX" sz="2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33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</a:rPr>
              <a:t>Matrícula</a:t>
            </a:r>
            <a:r>
              <a:rPr lang="es-CL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y asistencia 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921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" descr="Marca de verificació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874" y="2108877"/>
            <a:ext cx="2654533" cy="26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2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4037054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 txBox="1">
            <a:spLocks noGrp="1"/>
          </p:cNvSpPr>
          <p:nvPr>
            <p:ph type="title"/>
          </p:nvPr>
        </p:nvSpPr>
        <p:spPr>
          <a:xfrm>
            <a:off x="410914" y="219712"/>
            <a:ext cx="3218912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>
                <a:solidFill>
                  <a:srgbClr val="FFFFFF"/>
                </a:solidFill>
              </a:rPr>
              <a:t>Indicadores de Eficiencia Interna</a:t>
            </a:r>
            <a:endParaRPr dirty="0"/>
          </a:p>
        </p:txBody>
      </p:sp>
      <p:sp>
        <p:nvSpPr>
          <p:cNvPr id="312" name="Google Shape;31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graphicFrame>
        <p:nvGraphicFramePr>
          <p:cNvPr id="313" name="Google Shape;313;p12"/>
          <p:cNvGraphicFramePr/>
          <p:nvPr>
            <p:extLst>
              <p:ext uri="{D42A27DB-BD31-4B8C-83A1-F6EECF244321}">
                <p14:modId xmlns:p14="http://schemas.microsoft.com/office/powerpoint/2010/main" val="988977808"/>
              </p:ext>
            </p:extLst>
          </p:nvPr>
        </p:nvGraphicFramePr>
        <p:xfrm>
          <a:off x="171450" y="2886075"/>
          <a:ext cx="12009617" cy="200551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63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1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98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 u="none" strike="noStrike" cap="none"/>
                        <a:t>Matrícula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Asistencia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Aprobados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Reprobados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/>
                        <a:t>Retirados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 dirty="0"/>
                        <a:t>Aprobados art. 11</a:t>
                      </a:r>
                      <a:endParaRPr sz="24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200" b="1"/>
                        <a:t>256</a:t>
                      </a:r>
                      <a:endParaRPr sz="3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200" b="1"/>
                        <a:t>80,08%</a:t>
                      </a:r>
                      <a:endParaRPr sz="3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200" b="1"/>
                        <a:t>239</a:t>
                      </a:r>
                      <a:endParaRPr sz="3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200" b="1"/>
                        <a:t>0</a:t>
                      </a:r>
                      <a:endParaRPr sz="3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200" b="1"/>
                        <a:t>17</a:t>
                      </a:r>
                      <a:endParaRPr sz="3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3200" b="1" dirty="0"/>
                        <a:t>59</a:t>
                      </a:r>
                      <a:endParaRPr sz="32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5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Gestión Curricular y resultados académicos   </a:t>
            </a:r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6" descr="Toma trasera de una fila de graduados"/>
          <p:cNvPicPr preferRelativeResize="0"/>
          <p:nvPr/>
        </p:nvPicPr>
        <p:blipFill rotWithShape="1">
          <a:blip r:embed="rId3">
            <a:alphaModFix/>
          </a:blip>
          <a:srcRect l="5894" r="14888"/>
          <a:stretch/>
        </p:blipFill>
        <p:spPr>
          <a:xfrm>
            <a:off x="4040740" y="-18237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368454" y="134940"/>
            <a:ext cx="10566246" cy="96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dirty="0">
                <a:solidFill>
                  <a:srgbClr val="FFFFFF"/>
                </a:solidFill>
              </a:rPr>
              <a:t>Resultados SIMCE 4° LENGUAJE</a:t>
            </a:r>
            <a:endParaRPr sz="4800" dirty="0"/>
          </a:p>
        </p:txBody>
      </p:sp>
      <p:sp>
        <p:nvSpPr>
          <p:cNvPr id="191" name="Google Shape;19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7" y="1113612"/>
            <a:ext cx="7086350" cy="502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9354" y="1113612"/>
            <a:ext cx="4606439" cy="502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1540</Words>
  <Application>Microsoft Office PowerPoint</Application>
  <PresentationFormat>Panorámica</PresentationFormat>
  <Paragraphs>610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Calibri</vt:lpstr>
      <vt:lpstr>gobCL-Bold</vt:lpstr>
      <vt:lpstr>Cambria</vt:lpstr>
      <vt:lpstr>Play</vt:lpstr>
      <vt:lpstr>Arial</vt:lpstr>
      <vt:lpstr>Noto Sans Symbols</vt:lpstr>
      <vt:lpstr>Times New Roman</vt:lpstr>
      <vt:lpstr>Tema de Office</vt:lpstr>
      <vt:lpstr>CUENTA PÚBLICA 2024</vt:lpstr>
      <vt:lpstr>BIENVENIDA DEL CONSEJO </vt:lpstr>
      <vt:lpstr>Rendición de recursos (SEP, PIE,AAEE) </vt:lpstr>
      <vt:lpstr>Presentación de PowerPoint</vt:lpstr>
      <vt:lpstr>Presentación de PowerPoint</vt:lpstr>
      <vt:lpstr>Matrícula y asistencia </vt:lpstr>
      <vt:lpstr>Indicadores de Eficiencia Interna</vt:lpstr>
      <vt:lpstr>Gestión Curricular y resultados académicos   </vt:lpstr>
      <vt:lpstr>Resultados SIMCE 4° LENGUAJE</vt:lpstr>
      <vt:lpstr>Presentación de PowerPoint</vt:lpstr>
      <vt:lpstr>Resultados SIMCE 4° MATEMÁTICA</vt:lpstr>
      <vt:lpstr>Resultados SIMCE 6°  MATEMÁTICA</vt:lpstr>
      <vt:lpstr>Resultados SIMCE 4° y 6°  IDPS indicadores de desarrollo personal y social </vt:lpstr>
      <vt:lpstr>Resultados DIA CIERRE Lectura Matemática</vt:lpstr>
      <vt:lpstr>Resultados DIA CIERRE Socioemocional</vt:lpstr>
      <vt:lpstr>Resultados DIA CIERRE Socioemocional</vt:lpstr>
      <vt:lpstr>Resultados DIA CIERRE Socioemocional</vt:lpstr>
      <vt:lpstr>PLAN DE MEJORAMIENTO EDUCATIVO (PME)</vt:lpstr>
      <vt:lpstr> </vt:lpstr>
      <vt:lpstr>Convivencia Educativa </vt:lpstr>
      <vt:lpstr>Convivencia Escolar </vt:lpstr>
      <vt:lpstr>Convivencia Escolar </vt:lpstr>
      <vt:lpstr>Programa de Inclusión Escolar (PIE)</vt:lpstr>
      <vt:lpstr>Presentación de PowerPoint</vt:lpstr>
      <vt:lpstr>Presentación de PowerPoint</vt:lpstr>
      <vt:lpstr>Talleres/ Extensión </vt:lpstr>
      <vt:lpstr>Talleres de Extensión</vt:lpstr>
      <vt:lpstr>Talleres de Extensión</vt:lpstr>
      <vt:lpstr> Ejecución de proyectos y mejora en infraestructura </vt:lpstr>
      <vt:lpstr> No llevaron a cabo proyectos de envergadura    Seguimos esperando la ampliación que ya está aprobada y con el material listo de la oficina de inspectoría</vt:lpstr>
      <vt:lpstr>ANEXOS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Farías</dc:creator>
  <cp:lastModifiedBy>RODRIGO ANTONIO SANHUEZA MENDOZA</cp:lastModifiedBy>
  <cp:revision>18</cp:revision>
  <dcterms:created xsi:type="dcterms:W3CDTF">2025-03-03T15:53:46Z</dcterms:created>
  <dcterms:modified xsi:type="dcterms:W3CDTF">2025-03-26T14:55:46Z</dcterms:modified>
</cp:coreProperties>
</file>